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0"/>
  </p:notesMasterIdLst>
  <p:handoutMasterIdLst>
    <p:handoutMasterId r:id="rId11"/>
  </p:handoutMasterIdLst>
  <p:sldIdLst>
    <p:sldId id="265" r:id="rId2"/>
    <p:sldId id="328" r:id="rId3"/>
    <p:sldId id="335" r:id="rId4"/>
    <p:sldId id="315" r:id="rId5"/>
    <p:sldId id="337" r:id="rId6"/>
    <p:sldId id="338" r:id="rId7"/>
    <p:sldId id="332" r:id="rId8"/>
    <p:sldId id="263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1DFE"/>
    <a:srgbClr val="B554FE"/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72" autoAdjust="0"/>
  </p:normalViewPr>
  <p:slideViewPr>
    <p:cSldViewPr snapToGrid="0" snapToObjects="1" showGuides="1">
      <p:cViewPr varScale="1">
        <p:scale>
          <a:sx n="149" d="100"/>
          <a:sy n="149" d="100"/>
        </p:scale>
        <p:origin x="402" y="126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015466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</a:rPr>
              <a:t>Отчет по лабораторной работе №5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A438D-1F5F-6160-F896-FE68D5D90005}"/>
              </a:ext>
            </a:extLst>
          </p:cNvPr>
          <p:cNvSpPr txBox="1"/>
          <p:nvPr/>
        </p:nvSpPr>
        <p:spPr>
          <a:xfrm>
            <a:off x="790455" y="2917539"/>
            <a:ext cx="774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Решение задач многокритериальной оптимизации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30BEE-DC07-7B82-015B-B9E9F2125804}"/>
              </a:ext>
            </a:extLst>
          </p:cNvPr>
          <p:cNvSpPr txBox="1"/>
          <p:nvPr/>
        </p:nvSpPr>
        <p:spPr>
          <a:xfrm>
            <a:off x="0" y="3853426"/>
            <a:ext cx="2905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Golos Text" panose="020B0503020202020204"/>
              </a:rPr>
              <a:t>Работу выполнил: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E720A2-9BDE-1EE5-E7AE-A650A0D709C8}"/>
              </a:ext>
            </a:extLst>
          </p:cNvPr>
          <p:cNvSpPr txBox="1"/>
          <p:nvPr/>
        </p:nvSpPr>
        <p:spPr>
          <a:xfrm>
            <a:off x="0" y="4110807"/>
            <a:ext cx="29053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Golos Text" panose="020B0503020202020204"/>
              </a:rPr>
              <a:t>Студент группы: </a:t>
            </a:r>
            <a:r>
              <a:rPr lang="en-US" sz="1600" dirty="0">
                <a:solidFill>
                  <a:schemeClr val="bg1"/>
                </a:solidFill>
                <a:latin typeface="Golos Text" panose="020B0503020202020204"/>
              </a:rPr>
              <a:t>J4</a:t>
            </a:r>
            <a:r>
              <a:rPr lang="ru-RU" sz="1600" dirty="0">
                <a:solidFill>
                  <a:schemeClr val="bg1"/>
                </a:solidFill>
                <a:latin typeface="Golos Text" panose="020B0503020202020204"/>
              </a:rPr>
              <a:t>1112</a:t>
            </a:r>
            <a:endParaRPr lang="en-US" sz="1600" dirty="0">
              <a:solidFill>
                <a:schemeClr val="bg1"/>
              </a:solidFill>
              <a:latin typeface="Golos Text" panose="020B0503020202020204"/>
            </a:endParaRPr>
          </a:p>
          <a:p>
            <a:r>
              <a:rPr lang="ru-RU" sz="1600" dirty="0" err="1" smtClean="0">
                <a:solidFill>
                  <a:schemeClr val="bg1"/>
                </a:solidFill>
                <a:latin typeface="Golos Text" panose="020B0503020202020204"/>
              </a:rPr>
              <a:t>Замыцкий</a:t>
            </a:r>
            <a:r>
              <a:rPr lang="ru-RU" sz="1600" dirty="0" smtClean="0">
                <a:solidFill>
                  <a:schemeClr val="bg1"/>
                </a:solidFill>
                <a:latin typeface="Golos Text" panose="020B0503020202020204"/>
              </a:rPr>
              <a:t> Максим Сергеевич</a:t>
            </a:r>
            <a:endParaRPr lang="ru-RU" sz="1600" dirty="0">
              <a:solidFill>
                <a:schemeClr val="bg1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smtClean="0"/>
              <a:t>Цели и задачи</a:t>
            </a:r>
            <a:endParaRPr lang="ru-RU" sz="28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9A927D3-D22C-72D3-9160-2A7238153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4"/>
            <a:ext cx="7684718" cy="1034084"/>
          </a:xfrm>
        </p:spPr>
        <p:txBody>
          <a:bodyPr>
            <a:normAutofit/>
          </a:bodyPr>
          <a:lstStyle/>
          <a:p>
            <a:r>
              <a:rPr lang="ru-RU" b="1" dirty="0"/>
              <a:t>Цель работы: </a:t>
            </a:r>
            <a:r>
              <a:rPr lang="ru-RU" dirty="0"/>
              <a:t>освоить способы решения задач многокритериальной оптимизации на основе перевода части критериев в ограничения</a:t>
            </a:r>
            <a:r>
              <a:rPr lang="ru-RU" dirty="0">
                <a:solidFill>
                  <a:schemeClr val="tx1"/>
                </a:solidFill>
              </a:rPr>
              <a:t>.</a:t>
            </a:r>
            <a:r>
              <a:rPr lang="ru-RU" dirty="0"/>
              <a:t> </a:t>
            </a:r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54F66A6C-2D83-9CD0-0B01-17FD1F290652}"/>
              </a:ext>
            </a:extLst>
          </p:cNvPr>
          <p:cNvSpPr txBox="1">
            <a:spLocks/>
          </p:cNvSpPr>
          <p:nvPr/>
        </p:nvSpPr>
        <p:spPr>
          <a:xfrm>
            <a:off x="457200" y="1723334"/>
            <a:ext cx="8171543" cy="1577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Постановка задачи:</a:t>
            </a:r>
          </a:p>
          <a:p>
            <a:r>
              <a:rPr lang="ru-RU" dirty="0"/>
              <a:t>разработать на языке программирования высокого уровня программу для ЭВМ, которая решает задачу многокритериальной оптимизации методом главного критерия и методом последовательных уступок. Критерии и исходная система ограничений являются линейными.</a:t>
            </a:r>
          </a:p>
        </p:txBody>
      </p:sp>
    </p:spTree>
    <p:extLst>
      <p:ext uri="{BB962C8B-B14F-4D97-AF65-F5344CB8AC3E}">
        <p14:creationId xmlns:p14="http://schemas.microsoft.com/office/powerpoint/2010/main" val="1927525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smtClean="0"/>
              <a:t>Суть метода</a:t>
            </a:r>
            <a:endParaRPr lang="ru-RU" sz="28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9A927D3-D22C-72D3-9160-2A7238153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01106"/>
            <a:ext cx="7467600" cy="3004101"/>
          </a:xfrm>
        </p:spPr>
        <p:txBody>
          <a:bodyPr>
            <a:normAutofit/>
          </a:bodyPr>
          <a:lstStyle/>
          <a:p>
            <a:pPr indent="457200">
              <a:lnSpc>
                <a:spcPct val="150000"/>
              </a:lnSpc>
            </a:pPr>
            <a:r>
              <a:rPr lang="ru-RU" dirty="0" smtClean="0"/>
              <a:t>Исходя из этого критерия л</a:t>
            </a:r>
            <a:r>
              <a:rPr lang="ru-RU" dirty="0" smtClean="0"/>
              <a:t>окальные </a:t>
            </a:r>
            <a:r>
              <a:rPr lang="ru-RU" dirty="0"/>
              <a:t>критерии предварительно ранжируются по важности. Затем ищется наилучшее решение по наиболее важному критерию. На следующем шаге ищется решение наилучшее последующему по важности критерию, причем допускается потеря в значении первого критерия не более, чем на некоторую обусловленную величину, т.е. делается уступка по первому критерию. На третьем шаге оптимизируется решение по третьему критерию, при заданных уступках по первому и второму и т.д., пока не будет рассмотрен последний по важности критерий.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385761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Демонстрация </a:t>
            </a:r>
            <a:r>
              <a:rPr lang="ru-RU" sz="2800" dirty="0" smtClean="0"/>
              <a:t>работы ( первое ограничение)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64" y="3361158"/>
            <a:ext cx="3762375" cy="1285875"/>
          </a:xfrm>
          <a:prstGeom prst="rect">
            <a:avLst/>
          </a:prstGeom>
        </p:spPr>
      </p:pic>
      <p:sp>
        <p:nvSpPr>
          <p:cNvPr id="4" name="Стрелка вниз 3"/>
          <p:cNvSpPr/>
          <p:nvPr/>
        </p:nvSpPr>
        <p:spPr>
          <a:xfrm>
            <a:off x="2234543" y="2518296"/>
            <a:ext cx="780117" cy="84286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32946"/>
            <a:ext cx="51149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Демонстрация работы </a:t>
            </a:r>
            <a:r>
              <a:rPr lang="ru-RU" sz="2800" dirty="0" smtClean="0"/>
              <a:t>( второе </a:t>
            </a:r>
            <a:r>
              <a:rPr lang="en-US" sz="2800" dirty="0" smtClean="0"/>
              <a:t>+ </a:t>
            </a:r>
            <a:r>
              <a:rPr lang="ru-RU" sz="2800" dirty="0" smtClean="0"/>
              <a:t>уступки )</a:t>
            </a:r>
            <a:endParaRPr lang="ru-RU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70" y="1144898"/>
            <a:ext cx="4429125" cy="11144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24" y="3266875"/>
            <a:ext cx="4600575" cy="1295400"/>
          </a:xfrm>
          <a:prstGeom prst="rect">
            <a:avLst/>
          </a:prstGeom>
        </p:spPr>
      </p:pic>
      <p:sp>
        <p:nvSpPr>
          <p:cNvPr id="6" name="Стрелка вниз 5"/>
          <p:cNvSpPr/>
          <p:nvPr/>
        </p:nvSpPr>
        <p:spPr>
          <a:xfrm>
            <a:off x="2225252" y="2341668"/>
            <a:ext cx="780117" cy="84286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1287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Демонстрация работы </a:t>
            </a:r>
            <a:r>
              <a:rPr lang="ru-RU" sz="2800" dirty="0" smtClean="0"/>
              <a:t>( второе ограничение )</a:t>
            </a:r>
            <a:endParaRPr lang="ru-RU" sz="2800" dirty="0"/>
          </a:p>
        </p:txBody>
      </p:sp>
      <p:sp>
        <p:nvSpPr>
          <p:cNvPr id="6" name="Стрелка вниз 5"/>
          <p:cNvSpPr/>
          <p:nvPr/>
        </p:nvSpPr>
        <p:spPr>
          <a:xfrm>
            <a:off x="2403364" y="2358180"/>
            <a:ext cx="780117" cy="84286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44" y="1131993"/>
            <a:ext cx="5124450" cy="12096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4" y="3321760"/>
            <a:ext cx="48577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0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Выводы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9A927D3-D22C-72D3-9160-2A7238153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3158"/>
            <a:ext cx="7118195" cy="3449053"/>
          </a:xfrm>
        </p:spPr>
        <p:txBody>
          <a:bodyPr>
            <a:normAutofit/>
          </a:bodyPr>
          <a:lstStyle/>
          <a:p>
            <a:pPr marL="11113" indent="457200" algn="just">
              <a:lnSpc>
                <a:spcPct val="150000"/>
              </a:lnSpc>
            </a:pPr>
            <a:r>
              <a:rPr lang="ru-RU" sz="1400" dirty="0">
                <a:solidFill>
                  <a:schemeClr val="tx1"/>
                </a:solidFill>
              </a:rPr>
              <a:t>В результате выполнения лабораторной работы были отработаны навыки матричных вычислений, реализации алгоритмов сложной структуры для решения задач линейной оптимизации</a:t>
            </a:r>
            <a:r>
              <a:rPr lang="ru-RU" dirty="0"/>
              <a:t> и получены практические навыки по решению задач многокритериальной </a:t>
            </a:r>
            <a:r>
              <a:rPr lang="ru-RU" dirty="0" smtClean="0"/>
              <a:t>оптимизации</a:t>
            </a:r>
            <a:r>
              <a:rPr lang="ru-RU" sz="1400" dirty="0" smtClean="0">
                <a:solidFill>
                  <a:schemeClr val="tx1"/>
                </a:solidFill>
              </a:rPr>
              <a:t>. </a:t>
            </a:r>
            <a:endParaRPr lang="ru-RU" sz="1400" dirty="0">
              <a:solidFill>
                <a:schemeClr val="tx1"/>
              </a:solidFill>
            </a:endParaRPr>
          </a:p>
          <a:p>
            <a:pPr marL="11113" algn="just"/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877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14872</TotalTime>
  <Words>211</Words>
  <Application>Microsoft Office PowerPoint</Application>
  <PresentationFormat>Экран (16:9)</PresentationFormat>
  <Paragraphs>17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Отчет по лабораторной работе №5</vt:lpstr>
      <vt:lpstr>Цели и задачи</vt:lpstr>
      <vt:lpstr>Суть метода</vt:lpstr>
      <vt:lpstr>Демонстрация работы ( первое ограничение)</vt:lpstr>
      <vt:lpstr>Демонстрация работы ( второе + уступки )</vt:lpstr>
      <vt:lpstr>Демонстрация работы ( второе ограничение )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?????? ????????</cp:lastModifiedBy>
  <cp:revision>117</cp:revision>
  <dcterms:created xsi:type="dcterms:W3CDTF">2014-06-27T12:30:22Z</dcterms:created>
  <dcterms:modified xsi:type="dcterms:W3CDTF">2022-10-21T18:02:18Z</dcterms:modified>
</cp:coreProperties>
</file>